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6.xml" ContentType="application/vnd.openxmlformats-officedocument.presentationml.notesSlide+xml"/>
  <Override PartName="/ppt/notesSlides/_rels/notesSlide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7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1.jpeg" ContentType="image/jpeg"/>
  <Override PartName="/ppt/media/image26.jpeg" ContentType="image/jpeg"/>
  <Override PartName="/ppt/media/image2.gif" ContentType="image/gif"/>
  <Override PartName="/ppt/media/image7.png" ContentType="image/png"/>
  <Override PartName="/ppt/media/image3.gif" ContentType="image/gif"/>
  <Override PartName="/ppt/media/image8.png" ContentType="image/png"/>
  <Override PartName="/ppt/media/image4.gif" ContentType="image/gif"/>
  <Override PartName="/ppt/media/image5.gif" ContentType="image/gif"/>
  <Override PartName="/ppt/media/image6.png" ContentType="image/png"/>
  <Override PartName="/ppt/media/image9.wmf" ContentType="image/x-wmf"/>
  <Override PartName="/ppt/media/image10.png" ContentType="image/png"/>
  <Override PartName="/ppt/media/image29.jpeg" ContentType="image/jpeg"/>
  <Override PartName="/ppt/media/image11.jpeg" ContentType="image/jpeg"/>
  <Override PartName="/ppt/media/image12.png" ContentType="image/png"/>
  <Override PartName="/ppt/media/image13.jpeg" ContentType="image/jpeg"/>
  <Override PartName="/ppt/media/image19.png" ContentType="image/png"/>
  <Override PartName="/ppt/media/image14.png" ContentType="image/png"/>
  <Override PartName="/ppt/media/image15.png" ContentType="image/png"/>
  <Override PartName="/ppt/media/image16.jpeg" ContentType="image/jpeg"/>
  <Override PartName="/ppt/media/image17.png" ContentType="image/png"/>
  <Override PartName="/ppt/media/image18.png" ContentType="image/png"/>
  <Override PartName="/ppt/media/image20.jpeg" ContentType="image/jpeg"/>
  <Override PartName="/ppt/media/image21.png" ContentType="image/png"/>
  <Override PartName="/ppt/media/image22.png" ContentType="image/png"/>
  <Override PartName="/ppt/media/image23.gif" ContentType="image/gif"/>
  <Override PartName="/ppt/media/image24.gif" ContentType="image/gif"/>
  <Override PartName="/ppt/media/image25.gif" ContentType="image/gif"/>
  <Override PartName="/ppt/media/image27.jpeg" ContentType="image/jpeg"/>
  <Override PartName="/ppt/media/image28.jpeg" ContentType="image/jpe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slide" Target="slides/slide17.xml"/><Relationship Id="rId31" Type="http://schemas.openxmlformats.org/officeDocument/2006/relationships/slide" Target="slides/slide18.xml"/><Relationship Id="rId32" Type="http://schemas.openxmlformats.org/officeDocument/2006/relationships/slide" Target="slides/slide19.xml"/><Relationship Id="rId33" Type="http://schemas.openxmlformats.org/officeDocument/2006/relationships/slide" Target="slides/slide20.xml"/><Relationship Id="rId3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Kliknij, aby przesunąć slajd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pl-PL" sz="2000" spc="-1" strike="noStrike">
                <a:solidFill>
                  <a:srgbClr val="000000"/>
                </a:solidFill>
                <a:latin typeface="Arial"/>
              </a:rPr>
              <a:t>Kliknij, aby edytować format notatek</a:t>
            </a:r>
            <a:endParaRPr b="0" lang="pl-PL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&lt;główka&gt;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&lt;data/godzina&gt;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EB6148C-2C02-46C7-95E0-43E92063DC53}" type="slidenum"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&lt;numer&gt;</a:t>
            </a:fld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pl-PL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pl-PL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8A11F27-FDE7-4ABF-85B1-52AFB3E405D4}" type="slidenum">
              <a:rPr b="0" lang="pl-PL" sz="1200" spc="-1" strike="noStrike">
                <a:solidFill>
                  <a:srgbClr val="000000"/>
                </a:solidFill>
                <a:latin typeface="Times New Roman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7CCF7A9-5103-4C6E-89D4-A2964DC3D09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4790424E-2322-49AC-AB18-2879643E523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58EEA36F-0ABC-4A90-84F4-8D28DF2825D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0B3FA9F-38C7-422A-A73E-F50967B7371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159E714-5DF6-46E6-8520-5298B84D249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4FB10CA3-3AD3-4DCC-BACF-3041C7BB32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ED538E50-609B-4DDB-8A3B-28FA1CA793E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1171AABF-3E44-4033-BDEC-0603CFD1F18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AB50D653-BC9D-4990-821C-AFA8C7967C0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BADA6CB4-F2F6-4F53-9F08-26E37FAC3E6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74DC81AE-A815-42CE-8218-A74D4EBC801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pl-PL" sz="60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0974F8F-2A88-4800-A53E-2E5A16009BC0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Kliknij, aby edytować format tekstu konspektu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Drugi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Trzeci poziom konspektu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 konspektu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Piąty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Szósty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Siódmy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32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16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FA69341-910E-474B-B0DC-2B47CE332C8B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32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Kliknij, aby edytować format tekstu konspektu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Drugi poziom konspektu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Trzeci poziom konspektu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Czwarty poziom konspektu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Piąty poziom konspektu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Szósty poziom konspektu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solidFill>
                  <a:schemeClr val="dk1"/>
                </a:solidFill>
                <a:latin typeface="Calibri"/>
              </a:rPr>
              <a:t>Siódmy poziom konspektu</a:t>
            </a:r>
            <a:endParaRPr b="0" lang="pl-PL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16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96DBFE9-3592-469B-82B9-D8D73BBC918C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4F05200-571D-4C55-BD64-F9D8749F621E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0CFBAC9-BD3D-43C4-9FF9-53F61F1450AC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4925739-9FC8-4774-A4FC-751C37E63798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60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24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Edytuj style wzorca tekstu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0525D57-B2FD-43B2-AA34-1C1C85587217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71C6D36-AA25-4A95-A583-A5265FCFA094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Edytuj style wzorca tekstu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AEB8B1-FE5B-4D51-A196-4F094E90A6E2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chemeClr val="dk1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117B994-F99C-4171-869B-C5B5821C3F67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000000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2C1102-5642-4988-AF2A-5B4CAD9E0652}" type="slidenum">
              <a:rPr b="0" lang="pl-PL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Kliknij, aby edytować format tekstu tytułu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Kliknij, aby edytować format tekstu konspektu</a:t>
            </a:r>
            <a:endParaRPr b="0" lang="pl-PL" sz="2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Drugi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Trzeci poziom konspektu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1800" spc="-1" strike="noStrike">
                <a:solidFill>
                  <a:schemeClr val="dk1"/>
                </a:solidFill>
                <a:latin typeface="Calibri"/>
              </a:rPr>
              <a:t>Czwarty poziom konspektu</a:t>
            </a:r>
            <a:endParaRPr b="0" lang="pl-PL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Piąty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Szósty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Siódmy poziom konspektu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video" Target="file:///C:/Users/Pracownik/Desktop/DORD%202026/UNg4WVB.mp4" TargetMode="External"/><Relationship Id="rId2" Type="http://schemas.microsoft.com/office/2007/relationships/media" Target="file:///C:/Users/Pracownik/Desktop/DORD%202026/UNg4WVB.mp4" TargetMode="External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4.gif"/><Relationship Id="rId2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5.gif"/><Relationship Id="rId2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4.gif"/><Relationship Id="rId3" Type="http://schemas.openxmlformats.org/officeDocument/2006/relationships/image" Target="../media/image5.gif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wmf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glos.pl/2025/02/27" TargetMode="External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83000"/>
          </a:blip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519200" y="1567080"/>
            <a:ext cx="9143640" cy="92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pl-PL" sz="6000" spc="-1" strike="noStrike">
                <a:solidFill>
                  <a:schemeClr val="lt1"/>
                </a:solidFill>
                <a:latin typeface="Bahnschrift"/>
              </a:rPr>
              <a:t>W zgodzie z samym sobą</a:t>
            </a:r>
            <a:r>
              <a:rPr b="0" lang="pl-PL" sz="6000" spc="-1" strike="noStrike">
                <a:solidFill>
                  <a:schemeClr val="dk1"/>
                </a:solidFill>
                <a:latin typeface="Calibri Light"/>
              </a:rPr>
              <a:t> </a:t>
            </a:r>
            <a:endParaRPr b="0" lang="pl-PL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578880" y="3534120"/>
            <a:ext cx="10783080" cy="3118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70"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5400" spc="-1" strike="noStrike">
                <a:solidFill>
                  <a:schemeClr val="lt1"/>
                </a:solidFill>
                <a:latin typeface="Bahnschrift"/>
              </a:rPr>
              <a:t>Jak poznawać siebie</a:t>
            </a:r>
            <a:endParaRPr b="0" lang="pl-PL" sz="54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	</a:t>
            </a: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	</a:t>
            </a: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	</a:t>
            </a: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	</a:t>
            </a: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	</a:t>
            </a: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	</a:t>
            </a: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	</a:t>
            </a: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Lech Stempel</a:t>
            </a:r>
            <a:endParaRPr b="0" lang="pl-PL" sz="28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2800" spc="-1" strike="noStrike">
                <a:solidFill>
                  <a:schemeClr val="lt1"/>
                </a:solidFill>
                <a:latin typeface="Bahnschrift"/>
              </a:rPr>
              <a:t>Oława, 16 kwietnia 2026</a:t>
            </a:r>
            <a:endParaRPr b="0" lang="pl-PL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Prostokąt 3"/>
          <p:cNvSpPr/>
          <p:nvPr/>
        </p:nvSpPr>
        <p:spPr>
          <a:xfrm>
            <a:off x="105120" y="343080"/>
            <a:ext cx="11981520" cy="40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pl-PL" sz="2100" spc="-1" strike="noStrike">
                <a:solidFill>
                  <a:schemeClr val="lt1"/>
                </a:solidFill>
                <a:latin typeface="Bahnschrift"/>
              </a:rPr>
              <a:t>Powiatowy Ośrodek Pomocy Psychologiczno – Pedagogicznej i Doradztwa Metodycznego w Oławie</a:t>
            </a:r>
            <a:endParaRPr b="0" lang="pl-PL" sz="21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956880" y="483480"/>
            <a:ext cx="10461600" cy="5906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7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>
              <p:cMediaNode>
                <p:cTn>
                  <p:stCondLst>
                    <p:cond delay="indefinite"/>
                  </p:stCondLst>
                </p:cTn>
                <p:tgtEl>
                  <p:spTgt spid="102"/>
                </p:tgtEl>
              </p:cMediaNode>
            </p:video>
            <p:seq>
              <p:cTn id="7" restart="whenNotActive" nodeType="interactiveSeq" fill="hold">
                <p:stCondLst>
                  <p:cond delay="0" evt="onClick">
                    <p:tgtEl>
                      <p:spTgt spid="102"/>
                    </p:tgtEl>
                  </p:cond>
                </p:stCondLst>
                <p:childTnLst>
                  <p:par>
                    <p:cTn id="8" nodeType="clickEffect" fill="hold">
                      <p:stCondLst>
                        <p:cond delay="0" evt="onClick">
                          <p:tgtEl>
                            <p:spTgt spid="102"/>
                          </p:tgtEl>
                        </p:cond>
                      </p:stCondLst>
                      <p:childTnLst>
                        <p:par>
                          <p:cTn id="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Obraz 1" descr=""/>
          <p:cNvPicPr/>
          <p:nvPr/>
        </p:nvPicPr>
        <p:blipFill>
          <a:blip r:embed="rId1"/>
          <a:stretch/>
        </p:blipFill>
        <p:spPr>
          <a:xfrm>
            <a:off x="3363480" y="114120"/>
            <a:ext cx="5443920" cy="660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Obraz 1" descr=""/>
          <p:cNvPicPr/>
          <p:nvPr/>
        </p:nvPicPr>
        <p:blipFill>
          <a:blip r:embed="rId1"/>
          <a:stretch/>
        </p:blipFill>
        <p:spPr>
          <a:xfrm>
            <a:off x="3334320" y="82800"/>
            <a:ext cx="5523120" cy="6692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Obraz 2" descr=""/>
          <p:cNvPicPr/>
          <p:nvPr/>
        </p:nvPicPr>
        <p:blipFill>
          <a:blip r:embed="rId1"/>
          <a:stretch/>
        </p:blipFill>
        <p:spPr>
          <a:xfrm>
            <a:off x="3139200" y="0"/>
            <a:ext cx="591300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Obraz 3" descr=""/>
          <p:cNvPicPr/>
          <p:nvPr/>
        </p:nvPicPr>
        <p:blipFill>
          <a:blip r:embed="rId1"/>
          <a:stretch/>
        </p:blipFill>
        <p:spPr>
          <a:xfrm>
            <a:off x="1523880" y="692280"/>
            <a:ext cx="9111960" cy="511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Obraz 3" descr=""/>
          <p:cNvPicPr/>
          <p:nvPr/>
        </p:nvPicPr>
        <p:blipFill>
          <a:blip r:embed="rId1"/>
          <a:stretch/>
        </p:blipFill>
        <p:spPr>
          <a:xfrm>
            <a:off x="1523880" y="765000"/>
            <a:ext cx="9143640" cy="5151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Obraz 3" descr=""/>
          <p:cNvPicPr/>
          <p:nvPr/>
        </p:nvPicPr>
        <p:blipFill>
          <a:blip r:embed="rId1"/>
          <a:stretch/>
        </p:blipFill>
        <p:spPr>
          <a:xfrm>
            <a:off x="3733920" y="1143000"/>
            <a:ext cx="4647960" cy="4647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Obraz 3" descr=""/>
          <p:cNvPicPr/>
          <p:nvPr/>
        </p:nvPicPr>
        <p:blipFill>
          <a:blip r:embed="rId1"/>
          <a:stretch/>
        </p:blipFill>
        <p:spPr>
          <a:xfrm>
            <a:off x="3714840" y="1143000"/>
            <a:ext cx="4667040" cy="4667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5" descr="Obrazek"/>
          <p:cNvPicPr/>
          <p:nvPr/>
        </p:nvPicPr>
        <p:blipFill>
          <a:blip r:embed="rId1"/>
          <a:stretch/>
        </p:blipFill>
        <p:spPr>
          <a:xfrm>
            <a:off x="1660680" y="268200"/>
            <a:ext cx="8943840" cy="6321240"/>
          </a:xfrm>
          <a:prstGeom prst="rect">
            <a:avLst/>
          </a:prstGeom>
          <a:ln w="0">
            <a:noFill/>
          </a:ln>
        </p:spPr>
      </p:pic>
      <p:sp>
        <p:nvSpPr>
          <p:cNvPr id="111" name="pole tekstowe 1"/>
          <p:cNvSpPr/>
          <p:nvPr/>
        </p:nvSpPr>
        <p:spPr>
          <a:xfrm>
            <a:off x="1403280" y="451800"/>
            <a:ext cx="94590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Ile ludzików widzisz?</a:t>
            </a:r>
            <a:endParaRPr b="0" lang="pl-PL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rostokąt 3"/>
          <p:cNvSpPr/>
          <p:nvPr/>
        </p:nvSpPr>
        <p:spPr>
          <a:xfrm>
            <a:off x="1828800" y="5715000"/>
            <a:ext cx="8457840" cy="70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pl-PL" sz="1000" spc="-1" strike="noStrike">
                <a:solidFill>
                  <a:srgbClr val="000000"/>
                </a:solidFill>
                <a:latin typeface="Poppins"/>
              </a:rPr>
              <a:t>Okulary AI i AR</a:t>
            </a:r>
            <a:endParaRPr b="0" lang="pl-PL" sz="1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pl-PL" sz="1000" spc="-1" strike="noStrike">
                <a:solidFill>
                  <a:srgbClr val="000000"/>
                </a:solidFill>
                <a:latin typeface="Roboto"/>
              </a:rPr>
              <a:t>Ultralekkie okulary AI i AR</a:t>
            </a:r>
            <a:r>
              <a:rPr b="0" lang="pl-PL" sz="1000" spc="-1" strike="noStrike">
                <a:solidFill>
                  <a:srgbClr val="000000"/>
                </a:solidFill>
                <a:latin typeface="Roboto"/>
              </a:rPr>
              <a:t> zaprojektowane do codziennego noszenia, łączące </a:t>
            </a:r>
            <a:r>
              <a:rPr b="1" lang="pl-PL" sz="1000" spc="-1" strike="noStrike">
                <a:solidFill>
                  <a:srgbClr val="000000"/>
                </a:solidFill>
                <a:latin typeface="Roboto"/>
              </a:rPr>
              <a:t>funkcje tłumacza, asystenta głosowego, kamery oraz wyświetlacza informacji</a:t>
            </a:r>
            <a:r>
              <a:rPr b="0" lang="pl-PL" sz="1000" spc="-1" strike="noStrike">
                <a:solidFill>
                  <a:srgbClr val="000000"/>
                </a:solidFill>
                <a:latin typeface="Roboto"/>
              </a:rPr>
              <a:t> bezpośrednio w polu widzenia. Konstrukcja o wadze zaledwie </a:t>
            </a:r>
            <a:r>
              <a:rPr b="1" lang="pl-PL" sz="1000" spc="-1" strike="noStrike">
                <a:solidFill>
                  <a:srgbClr val="000000"/>
                </a:solidFill>
                <a:latin typeface="Roboto"/>
              </a:rPr>
              <a:t>49 g</a:t>
            </a:r>
            <a:r>
              <a:rPr b="0" lang="pl-PL" sz="1000" spc="-1" strike="noStrike">
                <a:solidFill>
                  <a:srgbClr val="000000"/>
                </a:solidFill>
                <a:latin typeface="Roboto"/>
              </a:rPr>
              <a:t> pozwala korzystać z zaawansowanych technologii bez uczucia obciążenia, zarówno w pracy, podróży, jak i w życiu codziennym.</a:t>
            </a:r>
            <a:endParaRPr b="0" lang="pl-PL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3" name="Picture 4" descr="Czarne okulary z grubymi oprawkami, na których widnieje napis &quot;Rokid&quot;. W prawym górnym rogu oprawek znajduje się mała kamera."/>
          <p:cNvPicPr/>
          <p:nvPr/>
        </p:nvPicPr>
        <p:blipFill>
          <a:blip r:embed="rId1"/>
          <a:stretch/>
        </p:blipFill>
        <p:spPr>
          <a:xfrm>
            <a:off x="2224080" y="917640"/>
            <a:ext cx="3682800" cy="2142720"/>
          </a:xfrm>
          <a:prstGeom prst="rect">
            <a:avLst/>
          </a:prstGeom>
          <a:ln w="0">
            <a:noFill/>
          </a:ln>
        </p:spPr>
      </p:pic>
      <p:pic>
        <p:nvPicPr>
          <p:cNvPr id="114" name="Picture 2" descr="Okulary AI kamera 12 MP nagrywanie POV HDR noc Widok z perspektywy pierwszej osoby podczas jazdy rowerem z wykorzystaniem okularów Rokid wyświetlających nawigację GPS, dystans do celu i aktualną prędkość"/>
          <p:cNvPicPr/>
          <p:nvPr/>
        </p:nvPicPr>
        <p:blipFill>
          <a:blip r:embed="rId2"/>
          <a:stretch/>
        </p:blipFill>
        <p:spPr>
          <a:xfrm>
            <a:off x="6172200" y="3111480"/>
            <a:ext cx="3998520" cy="2437920"/>
          </a:xfrm>
          <a:prstGeom prst="rect">
            <a:avLst/>
          </a:prstGeom>
          <a:ln w="0">
            <a:noFill/>
          </a:ln>
        </p:spPr>
      </p:pic>
      <p:pic>
        <p:nvPicPr>
          <p:cNvPr id="115" name="Picture 6" descr="Zbliżenie na czarny element okularów z widocznym złotym złączem magnetycznym, które ma pięć okrągłych styków. Powierzchnia jest gładka i błyszcząca."/>
          <p:cNvPicPr/>
          <p:nvPr/>
        </p:nvPicPr>
        <p:blipFill>
          <a:blip r:embed="rId3"/>
          <a:stretch/>
        </p:blipFill>
        <p:spPr>
          <a:xfrm>
            <a:off x="6705720" y="787320"/>
            <a:ext cx="1969560" cy="1969560"/>
          </a:xfrm>
          <a:prstGeom prst="rect">
            <a:avLst/>
          </a:prstGeom>
          <a:ln w="0">
            <a:noFill/>
          </a:ln>
        </p:spPr>
      </p:pic>
      <p:pic>
        <p:nvPicPr>
          <p:cNvPr id="116" name="Picture 10" descr="Okulary AI AR ultralekka konstrukcja 49g Zbliżenie na profil mężczyzny używającego inteligentnych okularów Rokid, które wyświetlają zielony tekst oraz wizualizację fali dźwiękowej podczas nagrywania"/>
          <p:cNvPicPr/>
          <p:nvPr/>
        </p:nvPicPr>
        <p:blipFill>
          <a:blip r:embed="rId4"/>
          <a:stretch/>
        </p:blipFill>
        <p:spPr>
          <a:xfrm>
            <a:off x="1828800" y="3132000"/>
            <a:ext cx="4078080" cy="2437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/>
          </p:nvPr>
        </p:nvSpPr>
        <p:spPr>
          <a:xfrm>
            <a:off x="819720" y="1566360"/>
            <a:ext cx="10709640" cy="4565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7200" spc="-1" strike="noStrike">
                <a:solidFill>
                  <a:schemeClr val="dk1"/>
                </a:solidFill>
                <a:latin typeface="Calibri"/>
              </a:rPr>
              <a:t>Prawdziwa wiedza </a:t>
            </a:r>
            <a:endParaRPr b="0" lang="pl-PL" sz="7200" spc="-1" strike="noStrike">
              <a:solidFill>
                <a:schemeClr val="dk1"/>
              </a:solidFill>
              <a:latin typeface="Calibri"/>
            </a:endParaRPr>
          </a:p>
          <a:p>
            <a:pPr marL="228600" indent="-22860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7200" spc="-1" strike="noStrike">
                <a:solidFill>
                  <a:schemeClr val="dk1"/>
                </a:solidFill>
                <a:latin typeface="Calibri"/>
              </a:rPr>
              <a:t>to znajomość przyczyn</a:t>
            </a:r>
            <a:endParaRPr b="0" lang="pl-PL" sz="7200" spc="-1" strike="noStrike">
              <a:solidFill>
                <a:schemeClr val="dk1"/>
              </a:solidFill>
              <a:latin typeface="Calibri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                                                      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0" lang="pl-PL" sz="28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1" i="1" lang="pl-PL" sz="2400" spc="-1" strike="noStrike">
                <a:solidFill>
                  <a:schemeClr val="dk1"/>
                </a:solidFill>
                <a:latin typeface="Calibri"/>
              </a:rPr>
              <a:t>Arystoteles</a:t>
            </a: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  <a:p>
            <a:pPr marL="228600" indent="-228600" algn="ctr" defTabSz="914400">
              <a:lnSpc>
                <a:spcPct val="90000"/>
              </a:lnSpc>
              <a:buNone/>
              <a:tabLst>
                <a:tab algn="l" pos="0"/>
              </a:tabLst>
            </a:pPr>
            <a:endParaRPr b="0" lang="pl-PL" sz="10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78" name="Picture 5" descr="dzieci103"/>
          <p:cNvPicPr/>
          <p:nvPr/>
        </p:nvPicPr>
        <p:blipFill>
          <a:blip r:embed="rId1"/>
          <a:stretch/>
        </p:blipFill>
        <p:spPr>
          <a:xfrm>
            <a:off x="5969880" y="4255200"/>
            <a:ext cx="715680" cy="1036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83000"/>
          </a:blip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ole tekstowe 2"/>
          <p:cNvSpPr/>
          <p:nvPr/>
        </p:nvSpPr>
        <p:spPr>
          <a:xfrm>
            <a:off x="1166760" y="2396520"/>
            <a:ext cx="9858240" cy="25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pl-PL" sz="8800" spc="-1" strike="noStrike">
                <a:solidFill>
                  <a:schemeClr val="lt1"/>
                </a:solidFill>
                <a:latin typeface="Bahnschrift SemiBold"/>
              </a:rPr>
              <a:t>Dziękuję za uwagę</a:t>
            </a:r>
            <a:endParaRPr b="0" lang="pl-PL" sz="8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pl-PL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pl-PL" sz="18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18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1800" spc="-1" strike="noStrike">
                <a:solidFill>
                  <a:schemeClr val="lt1"/>
                </a:solidFill>
                <a:latin typeface="Calibri"/>
              </a:rPr>
              <a:t>	</a:t>
            </a:r>
            <a:endParaRPr b="0" lang="pl-PL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pl-PL" sz="36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36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36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36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36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36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3600" spc="-1" strike="noStrike">
                <a:solidFill>
                  <a:schemeClr val="lt1"/>
                </a:solidFill>
                <a:latin typeface="Calibri"/>
              </a:rPr>
              <a:t>	</a:t>
            </a:r>
            <a:r>
              <a:rPr b="0" lang="pl-PL" sz="3600" spc="-1" strike="noStrike">
                <a:solidFill>
                  <a:schemeClr val="lt1"/>
                </a:solidFill>
                <a:latin typeface="Bahnschrift SemiBold"/>
              </a:rPr>
              <a:t>Lech Stempel</a:t>
            </a:r>
            <a:endParaRPr b="0" lang="pl-PL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subTitle"/>
          </p:nvPr>
        </p:nvSpPr>
        <p:spPr>
          <a:xfrm>
            <a:off x="767160" y="495360"/>
            <a:ext cx="10888200" cy="614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3600" spc="-1" strike="noStrike">
                <a:solidFill>
                  <a:schemeClr val="dk1"/>
                </a:solidFill>
                <a:latin typeface="Arial Black"/>
              </a:rPr>
              <a:t>Kanały sensoryczne </a:t>
            </a:r>
            <a:endParaRPr b="0" lang="pl-PL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3600" spc="-1" strike="noStrike">
                <a:solidFill>
                  <a:schemeClr val="dk1"/>
                </a:solidFill>
                <a:latin typeface="Arial Black"/>
              </a:rPr>
              <a:t>i ich znaczenie w komunikacji</a:t>
            </a:r>
            <a:endParaRPr b="0" lang="pl-PL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5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    </a:t>
            </a: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słuch</a:t>
            </a: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            wzrok</a:t>
            </a: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	</a:t>
            </a:r>
            <a:r>
              <a:rPr b="1" lang="pl-PL" sz="4000" spc="-1" strike="noStrike">
                <a:solidFill>
                  <a:schemeClr val="dk1"/>
                </a:solidFill>
                <a:latin typeface="Calibri"/>
              </a:rPr>
              <a:t>           dotyk</a:t>
            </a:r>
            <a:endParaRPr b="0" lang="pl-PL" sz="4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90000"/>
              </a:lnSpc>
              <a:tabLst>
                <a:tab algn="l" pos="0"/>
              </a:tabLst>
            </a:pPr>
            <a:r>
              <a:rPr b="1" lang="pl-PL" sz="2400" spc="-1" strike="noStrike">
                <a:solidFill>
                  <a:schemeClr val="dk1"/>
                </a:solidFill>
                <a:latin typeface="Arial"/>
                <a:ea typeface="Microsoft YaHei"/>
              </a:rPr>
              <a:t>Sztuka obserwacji, aktywnego słuchania i prowadzenia rozmowy</a:t>
            </a: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" name="Picture 9" descr="C:\Users\dodn\Pictures\studenciki\studenckie018.gif"/>
          <p:cNvPicPr/>
          <p:nvPr/>
        </p:nvPicPr>
        <p:blipFill>
          <a:blip r:embed="rId1"/>
          <a:stretch/>
        </p:blipFill>
        <p:spPr>
          <a:xfrm>
            <a:off x="2709000" y="2158200"/>
            <a:ext cx="753840" cy="753840"/>
          </a:xfrm>
          <a:prstGeom prst="rect">
            <a:avLst/>
          </a:prstGeom>
          <a:ln w="0">
            <a:noFill/>
          </a:ln>
        </p:spPr>
      </p:pic>
      <p:pic>
        <p:nvPicPr>
          <p:cNvPr id="81" name="Picture 10" descr="C:\Users\dodn\Pictures\studenciki\studenckie023.gif"/>
          <p:cNvPicPr/>
          <p:nvPr/>
        </p:nvPicPr>
        <p:blipFill>
          <a:blip r:embed="rId2"/>
          <a:stretch/>
        </p:blipFill>
        <p:spPr>
          <a:xfrm>
            <a:off x="9937440" y="2136240"/>
            <a:ext cx="1085400" cy="775800"/>
          </a:xfrm>
          <a:prstGeom prst="rect">
            <a:avLst/>
          </a:prstGeom>
          <a:ln w="0">
            <a:noFill/>
          </a:ln>
        </p:spPr>
      </p:pic>
      <p:pic>
        <p:nvPicPr>
          <p:cNvPr id="82" name="Picture 12" descr="C:\Users\dodn\Pictures\studenciki\studenckie013.gif"/>
          <p:cNvPicPr/>
          <p:nvPr/>
        </p:nvPicPr>
        <p:blipFill>
          <a:blip r:embed="rId3"/>
          <a:stretch/>
        </p:blipFill>
        <p:spPr>
          <a:xfrm>
            <a:off x="6366600" y="2150280"/>
            <a:ext cx="761760" cy="761760"/>
          </a:xfrm>
          <a:prstGeom prst="rect">
            <a:avLst/>
          </a:prstGeom>
          <a:ln w="0">
            <a:noFill/>
          </a:ln>
        </p:spPr>
      </p:pic>
      <p:pic>
        <p:nvPicPr>
          <p:cNvPr id="83" name="Obraz 3" descr=""/>
          <p:cNvPicPr/>
          <p:nvPr/>
        </p:nvPicPr>
        <p:blipFill>
          <a:blip r:embed="rId4"/>
          <a:stretch/>
        </p:blipFill>
        <p:spPr>
          <a:xfrm>
            <a:off x="4786200" y="4567320"/>
            <a:ext cx="2619000" cy="1800000"/>
          </a:xfrm>
          <a:prstGeom prst="rect">
            <a:avLst/>
          </a:prstGeom>
          <a:ln w="0">
            <a:noFill/>
          </a:ln>
        </p:spPr>
      </p:pic>
      <p:pic>
        <p:nvPicPr>
          <p:cNvPr id="84" name="Obraz 4" descr=""/>
          <p:cNvPicPr/>
          <p:nvPr/>
        </p:nvPicPr>
        <p:blipFill>
          <a:blip r:embed="rId5"/>
          <a:stretch/>
        </p:blipFill>
        <p:spPr>
          <a:xfrm>
            <a:off x="1026360" y="4534560"/>
            <a:ext cx="2676240" cy="1800000"/>
          </a:xfrm>
          <a:prstGeom prst="rect">
            <a:avLst/>
          </a:prstGeom>
          <a:ln w="0">
            <a:noFill/>
          </a:ln>
        </p:spPr>
      </p:pic>
      <p:pic>
        <p:nvPicPr>
          <p:cNvPr id="85" name="Obraz 5" descr=""/>
          <p:cNvPicPr/>
          <p:nvPr/>
        </p:nvPicPr>
        <p:blipFill>
          <a:blip r:embed="rId6"/>
          <a:stretch/>
        </p:blipFill>
        <p:spPr>
          <a:xfrm>
            <a:off x="8454240" y="4531320"/>
            <a:ext cx="2711160" cy="180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746280" y="675360"/>
            <a:ext cx="10625760" cy="5904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pl-PL" sz="3200" spc="-1" strike="noStrike">
                <a:solidFill>
                  <a:schemeClr val="dk1"/>
                </a:solidFill>
                <a:latin typeface="Arial Black"/>
              </a:rPr>
              <a:t>Inteligencja wieloraka wg. Howarda Gardnera</a:t>
            </a:r>
            <a:br>
              <a:rPr sz="2400"/>
            </a:b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1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Teoria zakłada funkcjonowanie </a:t>
            </a: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8 rodzajów inteligencji</a:t>
            </a: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oraz możliwość ich rozwoju </a:t>
            </a: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na przestrzeni całego  życia.</a:t>
            </a: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Picture 10" descr=""/>
          <p:cNvPicPr/>
          <p:nvPr/>
        </p:nvPicPr>
        <p:blipFill>
          <a:blip r:embed="rId1"/>
          <a:stretch/>
        </p:blipFill>
        <p:spPr>
          <a:xfrm>
            <a:off x="5673960" y="1447920"/>
            <a:ext cx="5697720" cy="5292360"/>
          </a:xfrm>
          <a:prstGeom prst="rect">
            <a:avLst/>
          </a:prstGeom>
          <a:ln w="0">
            <a:noFill/>
          </a:ln>
        </p:spPr>
      </p:pic>
      <p:pic>
        <p:nvPicPr>
          <p:cNvPr id="88" name="Picture 5" descr=""/>
          <p:cNvPicPr/>
          <p:nvPr/>
        </p:nvPicPr>
        <p:blipFill>
          <a:blip r:embed="rId2"/>
          <a:stretch/>
        </p:blipFill>
        <p:spPr>
          <a:xfrm>
            <a:off x="595800" y="3936960"/>
            <a:ext cx="4802760" cy="2642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234480" y="365040"/>
            <a:ext cx="5589360" cy="604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914400">
              <a:lnSpc>
                <a:spcPct val="90000"/>
              </a:lnSpc>
              <a:buNone/>
            </a:pP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Dane z 2026 roku wskazują, że średni czas spędzany przez użytkowników na TikToku </a:t>
            </a: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to 95 minut dziennie</a:t>
            </a: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.           </a:t>
            </a:r>
            <a:r>
              <a:rPr b="0" lang="pl-PL" sz="2400" spc="-1" strike="noStrike">
                <a:solidFill>
                  <a:schemeClr val="lt1"/>
                </a:solidFill>
                <a:latin typeface="Calibri"/>
              </a:rPr>
              <a:t>.</a:t>
            </a: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 </a:t>
            </a:r>
            <a:br>
              <a:rPr sz="2400"/>
            </a:b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W skali miesiąca jest to średnio ponad </a:t>
            </a:r>
            <a:br>
              <a:rPr sz="2400"/>
            </a:b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18 godzin i 31 minut na użytkownika.           </a:t>
            </a:r>
            <a:r>
              <a:rPr b="0" lang="pl-PL" sz="2400" spc="-1" strike="noStrike">
                <a:solidFill>
                  <a:schemeClr val="lt1"/>
                </a:solidFill>
                <a:latin typeface="Calibri"/>
              </a:rPr>
              <a:t>.</a:t>
            </a:r>
            <a:br>
              <a:rPr sz="2400"/>
            </a:br>
            <a:br>
              <a:rPr sz="2400"/>
            </a:b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Średni czas oglądania pojedynczego filmu wynosi zazwyczaj od </a:t>
            </a: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15 do 30 sekund</a:t>
            </a: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, jednak w przypadku bardzo krótkich treści wielu użytkowników przewija film już po </a:t>
            </a:r>
            <a:br>
              <a:rPr sz="2400"/>
            </a:b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3–9 sekundach</a:t>
            </a: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.                         </a:t>
            </a:r>
            <a:r>
              <a:rPr b="0" lang="pl-PL" sz="2400" spc="-1" strike="noStrike">
                <a:solidFill>
                  <a:schemeClr val="lt1"/>
                </a:solidFill>
                <a:latin typeface="Calibri"/>
              </a:rPr>
              <a:t>.</a:t>
            </a:r>
            <a:br>
              <a:rPr sz="2400"/>
            </a:br>
            <a:br>
              <a:rPr sz="2400"/>
            </a:br>
            <a:r>
              <a:rPr b="1" lang="pl-PL" sz="2400" spc="-1" strike="noStrike">
                <a:solidFill>
                  <a:schemeClr val="dk1"/>
                </a:solidFill>
                <a:latin typeface="Calibri"/>
              </a:rPr>
              <a:t>Pierwsze 2 sekundy filmu decydują o ponad 70% retencji widza</a:t>
            </a:r>
            <a:r>
              <a:rPr b="0" lang="pl-PL" sz="2400" spc="-1" strike="noStrike">
                <a:solidFill>
                  <a:schemeClr val="dk1"/>
                </a:solidFill>
                <a:latin typeface="Calibri"/>
              </a:rPr>
              <a:t>.                </a:t>
            </a:r>
            <a:r>
              <a:rPr b="0" lang="pl-PL" sz="2400" spc="-1" strike="noStrike">
                <a:solidFill>
                  <a:schemeClr val="dk1"/>
                </a:solidFill>
                <a:latin typeface="Calibri Light"/>
              </a:rPr>
              <a:t>.</a:t>
            </a:r>
            <a:br>
              <a:rPr sz="2400"/>
            </a:br>
            <a:br>
              <a:rPr sz="700"/>
            </a:br>
            <a:endParaRPr b="0" lang="pl-PL" sz="24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4" descr=""/>
          <p:cNvPicPr/>
          <p:nvPr/>
        </p:nvPicPr>
        <p:blipFill>
          <a:blip r:embed="rId1"/>
          <a:stretch/>
        </p:blipFill>
        <p:spPr>
          <a:xfrm>
            <a:off x="599040" y="667800"/>
            <a:ext cx="5223240" cy="5440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 descr="E:\1. EUD\EUD\4. EUD 2020\Bez tytułu.png"/>
          <p:cNvPicPr/>
          <p:nvPr/>
        </p:nvPicPr>
        <p:blipFill>
          <a:blip r:embed="rId1"/>
          <a:stretch/>
        </p:blipFill>
        <p:spPr>
          <a:xfrm>
            <a:off x="1249560" y="213480"/>
            <a:ext cx="9187200" cy="6431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ole tekstowe 2"/>
          <p:cNvSpPr/>
          <p:nvPr/>
        </p:nvSpPr>
        <p:spPr>
          <a:xfrm>
            <a:off x="2065320" y="1552320"/>
            <a:ext cx="701136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pl-PL" sz="126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pl-PL" sz="126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pl-PL" sz="12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Tytuł 1"/>
          <p:cNvSpPr/>
          <p:nvPr/>
        </p:nvSpPr>
        <p:spPr>
          <a:xfrm>
            <a:off x="1040400" y="409320"/>
            <a:ext cx="9995040" cy="194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rmAutofit fontScale="91152"/>
          </a:bodyPr>
          <a:p>
            <a:pPr algn="ctr" defTabSz="914400">
              <a:lnSpc>
                <a:spcPct val="100000"/>
              </a:lnSpc>
            </a:pPr>
            <a:r>
              <a:rPr b="1" lang="pl-PL" sz="2900" spc="-1" strike="noStrike">
                <a:solidFill>
                  <a:srgbClr val="000000"/>
                </a:solidFill>
                <a:latin typeface="Bahnschrift SemiBold"/>
                <a:ea typeface="Arial"/>
              </a:rPr>
              <a:t>Badanie Eurobarometru</a:t>
            </a:r>
            <a:endParaRPr b="0" lang="pl-PL" sz="2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l-PL" sz="2900" spc="-1" strike="noStrike">
                <a:solidFill>
                  <a:srgbClr val="000000"/>
                </a:solidFill>
                <a:latin typeface="Bahnschrift SemiBold"/>
                <a:ea typeface="Arial"/>
              </a:rPr>
              <a:t> </a:t>
            </a:r>
            <a:endParaRPr b="0" lang="pl-PL" sz="2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l-PL" sz="2900" spc="-1" strike="noStrike">
                <a:solidFill>
                  <a:srgbClr val="000000"/>
                </a:solidFill>
                <a:latin typeface="Bahnschrift SemiBold"/>
                <a:ea typeface="Arial"/>
              </a:rPr>
              <a:t>Coraz więcej Polaków i Europejczyków </a:t>
            </a:r>
            <a:endParaRPr b="0" lang="pl-PL" sz="2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l-PL" sz="2900" spc="-1" strike="noStrike">
                <a:solidFill>
                  <a:srgbClr val="000000"/>
                </a:solidFill>
                <a:latin typeface="Bahnschrift SemiBold"/>
                <a:ea typeface="Arial"/>
              </a:rPr>
              <a:t>nie ufa nauce i wierzy w teorie spiskowe</a:t>
            </a:r>
            <a:br>
              <a:rPr sz="6000"/>
            </a:br>
            <a:r>
              <a:rPr b="0" lang="pl-PL" sz="1600" spc="-1" strike="noStrike" u="sng" cap="all">
                <a:solidFill>
                  <a:srgbClr val="0563c1"/>
                </a:solidFill>
                <a:uFillTx/>
                <a:latin typeface="Bahnschrift SemiBold"/>
                <a:ea typeface="Arial"/>
                <a:hlinkClick r:id="rId1"/>
              </a:rPr>
              <a:t> 27 lutego 2025</a:t>
            </a:r>
            <a:endParaRPr b="0" lang="pl-PL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" name="Obraz 11" descr="https://glos.pl/assets/uploads/2025/02/euro-1000x752.jpg"/>
          <p:cNvPicPr/>
          <p:nvPr/>
        </p:nvPicPr>
        <p:blipFill>
          <a:blip r:embed="rId2"/>
          <a:stretch/>
        </p:blipFill>
        <p:spPr>
          <a:xfrm>
            <a:off x="2585160" y="2404440"/>
            <a:ext cx="7021080" cy="4197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365040"/>
            <a:ext cx="107438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pl-PL" sz="4400" spc="-1" strike="noStrike">
                <a:solidFill>
                  <a:schemeClr val="dk1"/>
                </a:solidFill>
                <a:latin typeface="Calibri Light"/>
              </a:rPr>
              <a:t>Efekt Dunninga-Krugera</a:t>
            </a:r>
            <a:endParaRPr b="0" lang="pl-PL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250640"/>
            <a:ext cx="10877760" cy="4437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just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Efekt Dunninga-Krugera to zjawisko psychologiczne, w którym osoby o niskich kompetencjach w danej dziedzinie przeceniają swoje umiejętności, nie dostrzegając własnej niewiedzy, podczas gdy eksperci mają tendencję do zaniżania samooceny. 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  <a:p>
            <a:pPr indent="0" algn="just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2000" spc="-1" strike="noStrike">
                <a:solidFill>
                  <a:schemeClr val="dk1"/>
                </a:solidFill>
                <a:latin typeface="Calibri"/>
              </a:rPr>
              <a:t>Opisany w 1999 r., stanowi błąd poznawczy, w którym brak wiedzy uniemożliwia rzetelną samoocenę.</a:t>
            </a:r>
            <a:endParaRPr b="0" lang="pl-PL" sz="20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7" name="Obraz 3" descr=""/>
          <p:cNvPicPr/>
          <p:nvPr/>
        </p:nvPicPr>
        <p:blipFill>
          <a:blip r:embed="rId1"/>
          <a:stretch/>
        </p:blipFill>
        <p:spPr>
          <a:xfrm>
            <a:off x="3116880" y="2774880"/>
            <a:ext cx="5733360" cy="3855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3" descr=""/>
          <p:cNvPicPr/>
          <p:nvPr/>
        </p:nvPicPr>
        <p:blipFill>
          <a:blip r:embed="rId1"/>
          <a:stretch/>
        </p:blipFill>
        <p:spPr>
          <a:xfrm>
            <a:off x="7515000" y="2887200"/>
            <a:ext cx="4461120" cy="1083600"/>
          </a:xfrm>
          <a:prstGeom prst="rect">
            <a:avLst/>
          </a:prstGeom>
          <a:ln w="0">
            <a:noFill/>
          </a:ln>
        </p:spPr>
      </p:pic>
      <p:sp>
        <p:nvSpPr>
          <p:cNvPr id="99" name="pole tekstowe 1"/>
          <p:cNvSpPr/>
          <p:nvPr/>
        </p:nvSpPr>
        <p:spPr>
          <a:xfrm>
            <a:off x="6852600" y="930600"/>
            <a:ext cx="500256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pl-PL" sz="4800" spc="-1" strike="noStrike">
                <a:solidFill>
                  <a:srgbClr val="002060"/>
                </a:solidFill>
                <a:latin typeface="Arial"/>
                <a:ea typeface="Microsoft YaHei"/>
              </a:rPr>
              <a:t>Kot wchodzi po schodach</a:t>
            </a:r>
            <a:endParaRPr b="0" lang="pl-PL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ole tekstowe 2"/>
          <p:cNvSpPr/>
          <p:nvPr/>
        </p:nvSpPr>
        <p:spPr>
          <a:xfrm>
            <a:off x="6264000" y="2955240"/>
            <a:ext cx="137880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pl-PL" sz="2400" spc="-1" strike="noStrike">
                <a:solidFill>
                  <a:schemeClr val="dk1"/>
                </a:solidFill>
                <a:latin typeface="Arial Black"/>
              </a:rPr>
              <a:t>NIE</a:t>
            </a: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pl-PL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l-PL" sz="2400" spc="-1" strike="noStrike">
                <a:solidFill>
                  <a:schemeClr val="dk1"/>
                </a:solidFill>
                <a:latin typeface="Arial Black"/>
              </a:rPr>
              <a:t>TAK</a:t>
            </a:r>
            <a:endParaRPr b="0" lang="pl-PL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1" name="Obraz 3" descr=""/>
          <p:cNvPicPr/>
          <p:nvPr/>
        </p:nvPicPr>
        <p:blipFill>
          <a:blip r:embed="rId2"/>
          <a:stretch/>
        </p:blipFill>
        <p:spPr>
          <a:xfrm>
            <a:off x="491400" y="560160"/>
            <a:ext cx="5929560" cy="5955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Application>LibreOffice/24.2.1.2$Windows_X86_64 LibreOffice_project/db4def46b0453cc22e2d0305797cf981b68ef5ac</Application>
  <AppVersion>15.0000</AppVersion>
  <Words>353</Words>
  <Paragraphs>56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2026-04-12T15:38:13Z</dcterms:created>
  <dc:creator>Pracownik</dc:creator>
  <dc:description/>
  <dc:language>pl-PL</dc:language>
  <cp:lastModifiedBy>Pracownik</cp:lastModifiedBy>
  <dcterms:modified xsi:type="dcterms:W3CDTF">2026-04-12T17:42:42Z</dcterms:modified>
  <cp:revision>13</cp:revision>
  <dc:subject/>
  <dc:title>W zgodzie z samym sobą 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Notes">
    <vt:i4>1</vt:i4>
  </property>
  <property fmtid="{D5CDD505-2E9C-101B-9397-08002B2CF9AE}" pid="4" name="PresentationFormat">
    <vt:lpwstr>Panoramiczny</vt:lpwstr>
  </property>
  <property fmtid="{D5CDD505-2E9C-101B-9397-08002B2CF9AE}" pid="5" name="Slides">
    <vt:i4>20</vt:i4>
  </property>
</Properties>
</file>